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notesMasterIdLst>
    <p:notesMasterId r:id="rId14"/>
  </p:notesMasterIdLst>
  <p:handoutMasterIdLst>
    <p:handoutMasterId r:id="rId15"/>
  </p:handoutMasterIdLst>
  <p:sldIdLst>
    <p:sldId id="256" r:id="rId2"/>
    <p:sldId id="290" r:id="rId3"/>
    <p:sldId id="271" r:id="rId4"/>
    <p:sldId id="279" r:id="rId5"/>
    <p:sldId id="260" r:id="rId6"/>
    <p:sldId id="257" r:id="rId7"/>
    <p:sldId id="261" r:id="rId8"/>
    <p:sldId id="285" r:id="rId9"/>
    <p:sldId id="272" r:id="rId10"/>
    <p:sldId id="288" r:id="rId11"/>
    <p:sldId id="277" r:id="rId12"/>
    <p:sldId id="289" r:id="rId13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60472" autoAdjust="0"/>
  </p:normalViewPr>
  <p:slideViewPr>
    <p:cSldViewPr>
      <p:cViewPr varScale="1">
        <p:scale>
          <a:sx n="55" d="100"/>
          <a:sy n="55" d="100"/>
        </p:scale>
        <p:origin x="189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936699-F82F-4003-9CB4-6AF82EE34844}" type="datetimeFigureOut">
              <a:rPr lang="ru-RU" smtClean="0"/>
              <a:t>12.09.2018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222EA5-1C3B-4BEF-B737-9183749241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19232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648AF2-4409-47BD-8C3E-9C75E5E24BD3}" type="datetimeFigureOut">
              <a:rPr lang="ru-RU" smtClean="0"/>
              <a:t>12.09.2018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56A218-3839-433A-BFA7-154611F284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7032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56A218-3839-433A-BFA7-154611F284F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8465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Огромное преимущество модуля в обеспечении преемственности между уровнями образования. Если стартовая диагностика уже третий год обрабатывается и хранится модулем. То дальнейшее продолжение позволит отследить индивидуальную динамику.  Мы можем отследить достижения ребёнка все годы обучения. Посмотрев протоколы, определить – ошибки на данный момент случайны или носят системный характер. И соответственно выстроить работу с каждым учеником.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Особенно важна работа с модулем при переходе на второй уровень образования _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возможность педагогу-предметнику заранее определить вопросы для повторения. Но самое главное – если составлять входные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к.р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по КЭС начальной школы, то будет исключена возможность занижения отметок сразу при переходе в среднее звено, что очень свойственно педагогам = предметникам. Надо научиться проверять то, что должны, а не то, что хотим. Не всё чему учили на уроках должно быть усвоено учениками.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56A218-3839-433A-BFA7-154611F284F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0310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56A218-3839-433A-BFA7-154611F284F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99210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56A218-3839-433A-BFA7-154611F284F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7137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Система оценки достижения планируемых результатов  является частью системы оценки и управления качеством образования в школе.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56A218-3839-433A-BFA7-154611F284F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14700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Комплексный подход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к оценке образовательных достижений реализуется путём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-оценки трёх групп результатов: предметных, личностных,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метапредметных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Оценка предметных результатов представляет собой оценку достижения обучающимся планируемых результатов по отдельным предметам. Формирование этих результатов обеспечивается каждым учебным предметом и ведётся каждым учителем в ходе процедур текущей, тематической, промежуточной и итоговой оценки, а также администрацией  в ходе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внутришкольного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мониторинга. 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56A218-3839-433A-BFA7-154611F284F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19864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Важным инструментом системы оценки предметных результатов обучающихся и внутренней оценки качества образования является  АИС «Сетевой город. Образование», а именно использование модуля МСОКО.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Отчёты, которые формируются в системе автоматически, избавляют педагогов и администрацию от рутинной работы по обработке информации.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56A218-3839-433A-BFA7-154611F284F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40057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Работа</a:t>
            </a:r>
            <a:r>
              <a:rPr lang="ru-RU" baseline="0" dirty="0" smtClean="0"/>
              <a:t> с м</a:t>
            </a:r>
            <a:r>
              <a:rPr lang="ru-RU" dirty="0" smtClean="0"/>
              <a:t>одулем</a:t>
            </a:r>
            <a:r>
              <a:rPr lang="ru-RU" baseline="0" dirty="0" smtClean="0"/>
              <a:t> МСОКО должна начинаться с изменением в локальных актах ОО.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56A218-3839-433A-BFA7-154611F284F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49948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Таким образом все мероприятия ВСОКО должны быть регламентированы. Контрольно-измерительные материалы</a:t>
            </a:r>
            <a:r>
              <a:rPr lang="ru-RU" baseline="0" dirty="0" smtClean="0"/>
              <a:t> необходимо привести к единым требованиям.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56A218-3839-433A-BFA7-154611F284F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6476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Причём чтобы</a:t>
            </a:r>
            <a:r>
              <a:rPr lang="ru-RU" baseline="0" dirty="0" smtClean="0"/>
              <a:t> ускорить и облегчить введение модуля МСОКО в школе начинать надо с административных работ. Например, хотя бы 2-3 работы в год по каждому предмету проводить с протоколом и последующей обработкой и анализом. Учителя должны не только научиться составлять протоколы с использованием КЭС и анализировать результаты, но  увидеть  преимущества такой работы.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56A218-3839-433A-BFA7-154611F284F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3340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Еще</a:t>
            </a:r>
            <a:r>
              <a:rPr lang="ru-RU" baseline="0" dirty="0" smtClean="0"/>
              <a:t> одним преимуществом использования модуля МСОКО является возможность формировать индивидуальные результаты каждого обучающегося. </a:t>
            </a:r>
          </a:p>
          <a:p>
            <a:endParaRPr lang="ru-RU" baseline="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Протоколы работ контрольных – это индивидуальные дневники достижений. Родители могут видеть не только отметки за работы, но и видеть в каких заданиях ученик ошибся – образец на слайде. То есть такая огромная деятельность учителя по подготовке рекомендации каждому родителю тоже утрачивается. Модуль данную работу просто делает за секунды.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Важно сделать родителей союзниками в использовании данных модуля. Это дисциплинирует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педагогов и также способствует повышению качества образования, так как родители заинтересованы в успехах своих детей.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56A218-3839-433A-BFA7-154611F284F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1983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Использование модуля МСОКО даёт много</a:t>
            </a:r>
            <a:r>
              <a:rPr lang="ru-RU" baseline="0" dirty="0" smtClean="0"/>
              <a:t> возможностей педагогическому коллективу, одна из которых подготовка обучающихся к внешней оценке. Составив контрольную работу в соответствии с протоколами ВПР уже в начале года мы можем увидеть проблемные компоненты. Это своего рода </a:t>
            </a:r>
            <a:r>
              <a:rPr lang="ru-RU" baseline="0" dirty="0" err="1" smtClean="0"/>
              <a:t>самоаудит</a:t>
            </a:r>
            <a:r>
              <a:rPr lang="ru-RU" baseline="0" dirty="0" smtClean="0"/>
              <a:t>. Это позволяет скоординировать работу учителя и администрации, а также дает возможность обратить внимание родителей на проблемы детей.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56A218-3839-433A-BFA7-154611F284F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07614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74057-C0FD-445F-BD56-3021DD934274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4F4A9-FD70-4D0F-BF51-BAD5DCB40A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488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74057-C0FD-445F-BD56-3021DD934274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4F4A9-FD70-4D0F-BF51-BAD5DCB40A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1061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74057-C0FD-445F-BD56-3021DD934274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4F4A9-FD70-4D0F-BF51-BAD5DCB40A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852109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74057-C0FD-445F-BD56-3021DD934274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4F4A9-FD70-4D0F-BF51-BAD5DCB40A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01123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74057-C0FD-445F-BD56-3021DD934274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4F4A9-FD70-4D0F-BF51-BAD5DCB40A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656635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74057-C0FD-445F-BD56-3021DD934274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4F4A9-FD70-4D0F-BF51-BAD5DCB40A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1614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74057-C0FD-445F-BD56-3021DD934274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4F4A9-FD70-4D0F-BF51-BAD5DCB40A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1937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74057-C0FD-445F-BD56-3021DD934274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4F4A9-FD70-4D0F-BF51-BAD5DCB40A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953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74057-C0FD-445F-BD56-3021DD934274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4F4A9-FD70-4D0F-BF51-BAD5DCB40A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8160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74057-C0FD-445F-BD56-3021DD934274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4F4A9-FD70-4D0F-BF51-BAD5DCB40A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538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74057-C0FD-445F-BD56-3021DD934274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4F4A9-FD70-4D0F-BF51-BAD5DCB40A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53251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74057-C0FD-445F-BD56-3021DD934274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4F4A9-FD70-4D0F-BF51-BAD5DCB40A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4758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74057-C0FD-445F-BD56-3021DD934274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4F4A9-FD70-4D0F-BF51-BAD5DCB40A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4821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74057-C0FD-445F-BD56-3021DD934274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4F4A9-FD70-4D0F-BF51-BAD5DCB40A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0155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74057-C0FD-445F-BD56-3021DD934274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4F4A9-FD70-4D0F-BF51-BAD5DCB40A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3770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74057-C0FD-445F-BD56-3021DD934274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4F4A9-FD70-4D0F-BF51-BAD5DCB40A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5461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74057-C0FD-445F-BD56-3021DD934274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DC4F4A9-FD70-4D0F-BF51-BAD5DCB40A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2827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6;&#1083;&#1086;&#1078;&#1077;&#1085;&#1080;&#1077;%20&#1086;%20&#1090;&#1077;&#1082;&#1091;&#1097;&#1077;&#1084;%20&#1082;&#1086;&#1085;&#1090;&#1088;&#1086;&#1083;&#1077;.doc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1" y="2404534"/>
            <a:ext cx="8206680" cy="203257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Повышение качества образования </a:t>
            </a:r>
            <a:br>
              <a:rPr lang="ru-RU" sz="3600" b="1" dirty="0" smtClean="0">
                <a:solidFill>
                  <a:schemeClr val="tx1"/>
                </a:solidFill>
              </a:rPr>
            </a:br>
            <a:r>
              <a:rPr lang="ru-RU" sz="3600" b="1" dirty="0" smtClean="0">
                <a:solidFill>
                  <a:schemeClr val="tx1"/>
                </a:solidFill>
              </a:rPr>
              <a:t>на основе ресурсов аналитических отчётов модуля МСОКО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9058" y="5214950"/>
            <a:ext cx="4529142" cy="1159972"/>
          </a:xfrm>
        </p:spPr>
        <p:txBody>
          <a:bodyPr>
            <a:normAutofit lnSpcReduction="10000"/>
          </a:bodyPr>
          <a:lstStyle/>
          <a:p>
            <a:r>
              <a:rPr lang="ru-RU" dirty="0" err="1" smtClean="0">
                <a:solidFill>
                  <a:srgbClr val="002060"/>
                </a:solidFill>
              </a:rPr>
              <a:t>Талапова</a:t>
            </a:r>
            <a:r>
              <a:rPr lang="ru-RU" dirty="0" smtClean="0">
                <a:solidFill>
                  <a:srgbClr val="002060"/>
                </a:solidFill>
              </a:rPr>
              <a:t> Светлана Геннадьевна,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заместитель директора по УР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МБОУ «НОШ № 95 г. Челябинска»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29697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Использование модуля МСОКО в обеспечении преемственности уровней образования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Преемственность дошкольного и начального общего образования - стартовые диагностические работы (муниципальные работы, доступ к архивам);</a:t>
            </a:r>
          </a:p>
          <a:p>
            <a:r>
              <a:rPr lang="ru-RU" dirty="0" smtClean="0"/>
              <a:t>- Преемственность начального и основного общего образования (информация для педагогов при переходе в 5 класс, входная диагностика по КЭС НОО, сравнение личных достижений обучающихся на протяжении всего обучения).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38665" cy="94719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Типовые управленческие решения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9" y="1772816"/>
            <a:ext cx="7130754" cy="40324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Обобщение положительного опыта педагогов и отслеживание индивидуальных достижений педагогов;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Корректировка деятельности методической работы в школе;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3. Определение актуальных проблем для изучения на методических объединениях;</a:t>
            </a:r>
          </a:p>
          <a:p>
            <a:pPr marL="457200" indent="-45720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Корректировка плана ВСОКО (персональный, классно-обобщающий контроль, повторная проверочная работа,...) и ООП (в части рабочих программ педагогов и приложений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КИМов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); </a:t>
            </a:r>
          </a:p>
          <a:p>
            <a:pPr marL="457200" indent="-45720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4000" dirty="0" smtClean="0">
              <a:solidFill>
                <a:srgbClr val="C00000"/>
              </a:solidFill>
            </a:endParaRPr>
          </a:p>
          <a:p>
            <a:pPr algn="ctr"/>
            <a:endParaRPr lang="ru-RU" sz="4000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sz="4000" dirty="0" smtClean="0">
                <a:solidFill>
                  <a:srgbClr val="C00000"/>
                </a:solidFill>
              </a:rPr>
              <a:t>Спасибо за внимание!</a:t>
            </a:r>
            <a:endParaRPr lang="ru-RU" sz="4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7274769" cy="13208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Направления и цели </a:t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оценочной деятельности </a:t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в соответствии с требованиями ФГОС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8" y="2160590"/>
            <a:ext cx="8282881" cy="3880773"/>
          </a:xfrm>
        </p:spPr>
        <p:txBody>
          <a:bodyPr>
            <a:normAutofit lnSpcReduction="10000"/>
          </a:bodyPr>
          <a:lstStyle/>
          <a:p>
            <a:r>
              <a:rPr lang="ru-RU" sz="2400" dirty="0">
                <a:solidFill>
                  <a:schemeClr val="tx1"/>
                </a:solidFill>
              </a:rPr>
              <a:t>-оценка образовательных достижений обучающихся на различных этапах обучения как основа их промежуточной и итоговой аттестации, а также основа процедур внутреннего мониторинга, мониторинговых исследований муниципального, регионального и федерального уровней;</a:t>
            </a:r>
          </a:p>
          <a:p>
            <a:r>
              <a:rPr lang="ru-RU" sz="2400" dirty="0">
                <a:solidFill>
                  <a:schemeClr val="tx1"/>
                </a:solidFill>
              </a:rPr>
              <a:t>-оценка результатов деятельности педагогических кадров как основа аттестационных процедур;</a:t>
            </a:r>
          </a:p>
          <a:p>
            <a:r>
              <a:rPr lang="ru-RU" sz="2400" dirty="0">
                <a:solidFill>
                  <a:schemeClr val="tx1"/>
                </a:solidFill>
              </a:rPr>
              <a:t>-оценка результатов деятельности школы как основа </a:t>
            </a:r>
            <a:r>
              <a:rPr lang="ru-RU" sz="2400" dirty="0" err="1">
                <a:solidFill>
                  <a:schemeClr val="tx1"/>
                </a:solidFill>
              </a:rPr>
              <a:t>аккредитационных</a:t>
            </a:r>
            <a:r>
              <a:rPr lang="ru-RU" sz="2400" dirty="0">
                <a:solidFill>
                  <a:schemeClr val="tx1"/>
                </a:solidFill>
              </a:rPr>
              <a:t> процедур.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84573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АКТУАЛЬНЫЕ ПРОБЛЕМЫ  ВСОКО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285860"/>
            <a:ext cx="7353328" cy="5188092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трудоемкость; </a:t>
            </a:r>
          </a:p>
          <a:p>
            <a:r>
              <a:rPr lang="ru-RU" dirty="0" smtClean="0"/>
              <a:t>вероятность недостоверности информации; </a:t>
            </a:r>
          </a:p>
          <a:p>
            <a:r>
              <a:rPr lang="ru-RU" dirty="0" smtClean="0"/>
              <a:t>возможность получения неактуальной информации вследствие длительности обработки; </a:t>
            </a:r>
          </a:p>
          <a:p>
            <a:r>
              <a:rPr lang="ru-RU" dirty="0" smtClean="0"/>
              <a:t>вероятность потери информации в ходе обработки; </a:t>
            </a:r>
          </a:p>
          <a:p>
            <a:r>
              <a:rPr lang="ru-RU" dirty="0" smtClean="0"/>
              <a:t>отсутствие автоматизированного перевода аналитических данных в текст для последующей распечатки; </a:t>
            </a:r>
          </a:p>
          <a:p>
            <a:r>
              <a:rPr lang="ru-RU" dirty="0" smtClean="0"/>
              <a:t>нет возможности сравнения, сопоставления, так как отсутствует база данных.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7467600" cy="135732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Использование модуля МСОКО обеспечивает: 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                                                                         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2204864"/>
            <a:ext cx="6768752" cy="4104456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-  своевременное выявление проблем в достижении предметных результатов; </a:t>
            </a:r>
          </a:p>
          <a:p>
            <a:pPr>
              <a:buNone/>
            </a:pPr>
            <a:r>
              <a:rPr lang="ru-RU" dirty="0" smtClean="0"/>
              <a:t>- отслеживание динамики возникающих проблем;</a:t>
            </a:r>
          </a:p>
          <a:p>
            <a:pPr marL="0" indent="0">
              <a:buNone/>
            </a:pPr>
            <a:r>
              <a:rPr lang="ru-RU" dirty="0" smtClean="0"/>
              <a:t>- прогнозирование результатов реализации образовательного процесса.</a:t>
            </a:r>
          </a:p>
          <a:p>
            <a:pPr>
              <a:buFontTx/>
              <a:buChar char="-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alt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Локальные нормативные акты образовательной организации, регламентирующие ВСОКО</a:t>
            </a:r>
          </a:p>
        </p:txBody>
      </p:sp>
      <p:sp>
        <p:nvSpPr>
          <p:cNvPr id="23555" name="Содержимое 2" descr="Rectangle: Click to edit Master text styles&#10;Second level&#10;Third level&#10;Fourth level&#10;Fifth level"/>
          <p:cNvSpPr>
            <a:spLocks noGrp="1"/>
          </p:cNvSpPr>
          <p:nvPr>
            <p:ph idx="1"/>
          </p:nvPr>
        </p:nvSpPr>
        <p:spPr>
          <a:xfrm>
            <a:off x="428596" y="1500174"/>
            <a:ext cx="8182004" cy="5024451"/>
          </a:xfrm>
        </p:spPr>
        <p:txBody>
          <a:bodyPr>
            <a:normAutofit lnSpcReduction="10000"/>
          </a:bodyPr>
          <a:lstStyle/>
          <a:p>
            <a:pPr>
              <a:defRPr/>
            </a:pPr>
            <a:endParaRPr lang="ru-RU" sz="2000" b="1" dirty="0" smtClean="0">
              <a:solidFill>
                <a:srgbClr val="0070C0"/>
              </a:solidFill>
            </a:endParaRPr>
          </a:p>
          <a:p>
            <a:pPr lvl="1">
              <a:defRPr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Положение о текущем контроле успеваемости и промежуточной  аттестации обучающихся, установление их форм, периодичности и порядка проведения</a:t>
            </a:r>
          </a:p>
          <a:p>
            <a:pPr lvl="1">
              <a:defRPr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Положение об индивидуальном учёте результатов освоения обучающимися основной образовательной программы образовательного учреждения (организации)</a:t>
            </a:r>
          </a:p>
          <a:p>
            <a:pPr lvl="1">
              <a:defRPr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Положение об организации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самообследования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образовательного учреждения (организации)</a:t>
            </a:r>
          </a:p>
          <a:p>
            <a:pPr lvl="1">
              <a:defRPr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Положение о внутренней системе оценки качества образования образовательного учреждения </a:t>
            </a:r>
          </a:p>
          <a:p>
            <a:pPr marL="0" indent="0">
              <a:buFont typeface="Wingdings" pitchFamily="2" charset="2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7424766" cy="1357322"/>
          </a:xfrm>
        </p:spPr>
        <p:txBody>
          <a:bodyPr>
            <a:normAutofit fontScale="90000"/>
          </a:bodyPr>
          <a:lstStyle/>
          <a:p>
            <a:pPr lvl="1" algn="ctr" rtl="0">
              <a:spcBef>
                <a:spcPct val="0"/>
              </a:spcBef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Положение о текущем контроле успеваемости и промежуточной  аттестации обучающихся, установление их форм, периодичности и порядка проведения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1" y="1844824"/>
            <a:ext cx="5985712" cy="419653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Строгое регламентирование :</a:t>
            </a:r>
          </a:p>
          <a:p>
            <a:r>
              <a:rPr lang="ru-RU" dirty="0" smtClean="0"/>
              <a:t>форм и количества работ текущей аттестации;</a:t>
            </a:r>
          </a:p>
          <a:p>
            <a:r>
              <a:rPr lang="ru-RU" dirty="0" smtClean="0"/>
              <a:t>объёма работ текущей и промежуточной аттестации по каждому классу;</a:t>
            </a:r>
          </a:p>
          <a:p>
            <a:r>
              <a:rPr lang="ru-RU" dirty="0" smtClean="0"/>
              <a:t>в работах текущей и промежуточной аттестации количества заданий из блока «ученик научится» и «ученик получит возможность научиться»;</a:t>
            </a:r>
          </a:p>
          <a:p>
            <a:r>
              <a:rPr lang="ru-RU" dirty="0" smtClean="0"/>
              <a:t>порядка оценивания работ текущего и промежуточного контроля, в том числе перевода баллов в отметку.</a:t>
            </a: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214290"/>
            <a:ext cx="7429552" cy="114300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214290"/>
            <a:ext cx="6347713" cy="1716110"/>
          </a:xfrm>
        </p:spPr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Положение о внутренней системе оценки качества образования образовательной организации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543444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1928802"/>
            <a:ext cx="7429552" cy="135732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ПЛАН по организации и проведению </a:t>
            </a:r>
          </a:p>
          <a:p>
            <a:pPr algn="ctr"/>
            <a:r>
              <a:rPr lang="ru-RU" sz="2000" b="1" dirty="0" smtClean="0"/>
              <a:t>внутреннего мониторинга оценки качества образования  </a:t>
            </a:r>
            <a:endParaRPr lang="ru-RU" sz="2000" b="1" dirty="0"/>
          </a:p>
        </p:txBody>
      </p:sp>
      <p:sp>
        <p:nvSpPr>
          <p:cNvPr id="8" name="Стрелка вниз 7"/>
          <p:cNvSpPr/>
          <p:nvPr/>
        </p:nvSpPr>
        <p:spPr>
          <a:xfrm>
            <a:off x="4071934" y="1428736"/>
            <a:ext cx="285752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4071934" y="3357562"/>
            <a:ext cx="357190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71472" y="3929066"/>
            <a:ext cx="7286676" cy="214314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Регламентирование сроков  и уровня проведения проверочных мероприятий  в рамках текущей аттестации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Утверждение спецификаций и демоверсий проверочных работ</a:t>
            </a:r>
          </a:p>
          <a:p>
            <a:r>
              <a:rPr lang="ru-RU" dirty="0" smtClean="0"/>
              <a:t>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Модулем формируются индивидуальные результаты каждого обучающегося по результатам выполнения контрольных работ 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574" t="6614" r="30125" b="4290"/>
          <a:stretch>
            <a:fillRect/>
          </a:stretch>
        </p:blipFill>
        <p:spPr bwMode="auto">
          <a:xfrm>
            <a:off x="601079" y="1412776"/>
            <a:ext cx="6816095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Опыт проведения </a:t>
            </a:r>
            <a:b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текущего и промежуточного контроля </a:t>
            </a:r>
            <a:b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средствами модуля МСОКО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анализ диагностических работ по протоколам, разработанным в соответствии с ФГОС; </a:t>
            </a:r>
          </a:p>
          <a:p>
            <a:r>
              <a:rPr lang="ru-RU" dirty="0" smtClean="0"/>
              <a:t>формирование отчетов об уровне индивидуальных учебных достижений обучающихся, о результатах освоения образовательной программы в каждом классе и школе в целом; </a:t>
            </a:r>
          </a:p>
          <a:p>
            <a:r>
              <a:rPr lang="ru-RU" dirty="0" smtClean="0"/>
              <a:t>выявление проблемных компонентов, влияющих на качество образования, учет динамики их проявления</a:t>
            </a:r>
          </a:p>
          <a:p>
            <a:r>
              <a:rPr lang="ru-RU" dirty="0" smtClean="0"/>
              <a:t>возможность подготовить обучающихся к внешней оценке (ВПР, РИКО, и т.д.)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1305</TotalTime>
  <Words>1021</Words>
  <Application>Microsoft Office PowerPoint</Application>
  <PresentationFormat>Экран (4:3)</PresentationFormat>
  <Paragraphs>92</Paragraphs>
  <Slides>12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Calibri</vt:lpstr>
      <vt:lpstr>Times New Roman</vt:lpstr>
      <vt:lpstr>Trebuchet MS</vt:lpstr>
      <vt:lpstr>Wingdings</vt:lpstr>
      <vt:lpstr>Wingdings 3</vt:lpstr>
      <vt:lpstr>Аспект</vt:lpstr>
      <vt:lpstr>Повышение качества образования  на основе ресурсов аналитических отчётов модуля МСОКО</vt:lpstr>
      <vt:lpstr>Направления и цели  оценочной деятельности  в соответствии с требованиями ФГОС</vt:lpstr>
      <vt:lpstr>АКТУАЛЬНЫЕ ПРОБЛЕМЫ  ВСОКО </vt:lpstr>
      <vt:lpstr> Использование модуля МСОКО обеспечивает:                                                                                </vt:lpstr>
      <vt:lpstr>Локальные нормативные акты образовательной организации, регламентирующие ВСОКО</vt:lpstr>
      <vt:lpstr> Положение о текущем контроле успеваемости и промежуточной  аттестации обучающихся, установление их форм, периодичности и порядка проведения      </vt:lpstr>
      <vt:lpstr>Положение о внутренней системе оценки качества образования образовательной организации </vt:lpstr>
      <vt:lpstr>Модулем формируются индивидуальные результаты каждого обучающегося по результатам выполнения контрольных работ </vt:lpstr>
      <vt:lpstr>Опыт проведения  текущего и промежуточного контроля  средствами модуля МСОКО</vt:lpstr>
      <vt:lpstr>Использование модуля МСОКО в обеспечении преемственности уровней образования</vt:lpstr>
      <vt:lpstr>Типовые управленческие решения  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отчётов модуля МСОКО в работе зам.директора по УР</dc:title>
  <dc:creator>talapova</dc:creator>
  <cp:lastModifiedBy>talapova</cp:lastModifiedBy>
  <cp:revision>114</cp:revision>
  <cp:lastPrinted>2018-09-12T08:46:06Z</cp:lastPrinted>
  <dcterms:created xsi:type="dcterms:W3CDTF">2017-10-23T10:02:10Z</dcterms:created>
  <dcterms:modified xsi:type="dcterms:W3CDTF">2018-09-12T08:46:07Z</dcterms:modified>
</cp:coreProperties>
</file>